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477CA-0835-4695-8DFD-8D68F348A35B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C9D42-FE00-4419-9BFF-D223D6FA3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3368A7-7DE6-486D-B042-03A6D67A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3.docx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071678"/>
            <a:ext cx="6905628" cy="157163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sr-Latn-RS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Jednačine sa sabiranjem i oduzimanjem razlomaka</a:t>
            </a:r>
            <a:br>
              <a:rPr lang="sr-Latn-RS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sr-Latn-RS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-vežbanje-</a:t>
            </a:r>
            <a:endParaRPr lang="en-US" sz="32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00768"/>
            <a:ext cx="6705600" cy="685800"/>
          </a:xfrm>
        </p:spPr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27.03.2020.                       5.razred</a:t>
            </a:r>
            <a:endParaRPr lang="en-US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lus 3"/>
          <p:cNvSpPr/>
          <p:nvPr/>
        </p:nvSpPr>
        <p:spPr>
          <a:xfrm>
            <a:off x="1214414" y="642918"/>
            <a:ext cx="1000132" cy="857256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071934" y="4857760"/>
            <a:ext cx="857256" cy="7143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1428728" y="4429132"/>
            <a:ext cx="1143008" cy="928694"/>
          </a:xfrm>
          <a:prstGeom prst="mathMultipl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5429256" y="571480"/>
            <a:ext cx="928694" cy="71438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7929586" y="1214422"/>
            <a:ext cx="785818" cy="500066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6786578" y="4500570"/>
            <a:ext cx="1428760" cy="642942"/>
          </a:xfrm>
          <a:prstGeom prst="mathNot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408890" cy="6215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sr-Latn-RS" dirty="0" smtClean="0">
                <a:solidFill>
                  <a:srgbClr val="0070C0"/>
                </a:solidFill>
              </a:rPr>
              <a:t>1. Reši jednačine:</a:t>
            </a:r>
          </a:p>
          <a:p>
            <a:pPr marL="514350" indent="-514350">
              <a:buNone/>
            </a:pP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a)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3,5 = </a:t>
            </a:r>
          </a:p>
          <a:p>
            <a:pPr marL="514350" indent="-514350">
              <a:buNone/>
            </a:pPr>
            <a:endParaRPr lang="sr-Latn-R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b) 11,3 – x = 5</a:t>
            </a:r>
          </a:p>
          <a:p>
            <a:pPr marL="514350" indent="-514350">
              <a:buNone/>
            </a:pPr>
            <a:endParaRPr lang="sr-Latn-R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3   + x = 7,9</a:t>
            </a:r>
          </a:p>
          <a:p>
            <a:pPr marL="514350" indent="-514350">
              <a:buNone/>
            </a:pP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</a:t>
            </a:r>
          </a:p>
          <a:p>
            <a:pPr marL="514350" indent="-514350">
              <a:buNone/>
            </a:pPr>
            <a:r>
              <a:rPr lang="sr-Latn-RS" dirty="0" smtClean="0">
                <a:solidFill>
                  <a:srgbClr val="0070C0"/>
                </a:solidFill>
              </a:rPr>
              <a:t>2. Reši jednačine:</a:t>
            </a:r>
          </a:p>
          <a:p>
            <a:pPr marL="514350" indent="-514350">
              <a:buNone/>
            </a:pPr>
            <a:endParaRPr lang="sr-Latn-R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(rešenja za svaki primer</a:t>
            </a:r>
          </a:p>
          <a:p>
            <a:pPr marL="514350" indent="-514350">
              <a:buNone/>
            </a:pPr>
            <a:r>
              <a:rPr lang="sr-Latn-R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nalaze se u produžetku)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43042" y="857232"/>
          <a:ext cx="1989664" cy="857256"/>
        </p:xfrm>
        <a:graphic>
          <a:graphicData uri="http://schemas.openxmlformats.org/presentationml/2006/ole">
            <p:oleObj spid="_x0000_s1027" name="Document" r:id="rId4" imgW="2284942" imgH="984209" progId="Word.Document.12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85852" y="1857364"/>
          <a:ext cx="3143272" cy="1506537"/>
        </p:xfrm>
        <a:graphic>
          <a:graphicData uri="http://schemas.openxmlformats.org/presentationml/2006/ole">
            <p:oleObj spid="_x0000_s1028" name="Document" r:id="rId5" imgW="3595095" imgH="1506957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034" y="3000372"/>
          <a:ext cx="1285884" cy="928694"/>
        </p:xfrm>
        <a:graphic>
          <a:graphicData uri="http://schemas.openxmlformats.org/presentationml/2006/ole">
            <p:oleObj spid="_x0000_s1029" name="Document" r:id="rId6" imgW="6083702" imgH="4069867" progId="Word.Document.12">
              <p:embed/>
            </p:oleObj>
          </a:graphicData>
        </a:graphic>
      </p:graphicFrame>
      <p:pic>
        <p:nvPicPr>
          <p:cNvPr id="12" name="Picture 11" descr="53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7463" y="857232"/>
            <a:ext cx="183937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53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7620" y="3714752"/>
            <a:ext cx="4286280" cy="2567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Flowchart: Extract 17"/>
          <p:cNvSpPr/>
          <p:nvPr/>
        </p:nvSpPr>
        <p:spPr>
          <a:xfrm>
            <a:off x="6786578" y="1714488"/>
            <a:ext cx="1071570" cy="1000132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3368A7-7DE6-486D-B042-03A6D67ABB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 advTm="10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6286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3. </a:t>
            </a:r>
            <a:r>
              <a:rPr lang="sr-Latn-RS" dirty="0" smtClean="0">
                <a:solidFill>
                  <a:srgbClr val="002060"/>
                </a:solidFill>
                <a:latin typeface="Adobe Hebrew" pitchFamily="18" charset="-79"/>
                <a:cs typeface="Adobe Hebrew" pitchFamily="18" charset="-79"/>
              </a:rPr>
              <a:t>Koliko je bilo uglja na stovarištu, ako je posle prodaje 38,5 tona ostalo 26,6 tona?</a:t>
            </a: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  <a:latin typeface="Adobe Hebrew" pitchFamily="18" charset="-79"/>
                <a:cs typeface="Adobe Hebrew" pitchFamily="18" charset="-79"/>
              </a:rPr>
              <a:t>                                                          </a:t>
            </a:r>
            <a:r>
              <a:rPr lang="sr-Latn-RS" b="1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rešenje: 65,1 tona.</a:t>
            </a: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  <a:latin typeface="Adobe Hebrew" pitchFamily="18" charset="-79"/>
                <a:cs typeface="Adobe Hebrew" pitchFamily="18" charset="-79"/>
              </a:rPr>
              <a:t>                         </a:t>
            </a: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  <a:latin typeface="Adobe Hebrew" pitchFamily="18" charset="-79"/>
                <a:cs typeface="Adobe Hebrew" pitchFamily="18" charset="-79"/>
              </a:rPr>
              <a:t>                      </a:t>
            </a:r>
            <a:r>
              <a:rPr lang="sr-Latn-RS" b="1" dirty="0" smtClean="0">
                <a:solidFill>
                  <a:srgbClr val="C00000"/>
                </a:solidFill>
                <a:latin typeface="Adobe Hebrew" pitchFamily="18" charset="-79"/>
                <a:cs typeface="Adobe Hebrew" pitchFamily="18" charset="-79"/>
              </a:rPr>
              <a:t>* Domaći zadatak *</a:t>
            </a: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Latn-RS" i="1" dirty="0" smtClean="0">
                <a:solidFill>
                  <a:srgbClr val="002060"/>
                </a:solidFill>
              </a:rPr>
              <a:t>Zbirka zadataka</a:t>
            </a:r>
            <a:r>
              <a:rPr lang="sr-Latn-RS" dirty="0" smtClean="0">
                <a:solidFill>
                  <a:srgbClr val="002060"/>
                </a:solidFill>
              </a:rPr>
              <a:t>, </a:t>
            </a:r>
            <a:r>
              <a:rPr lang="sr-Latn-RS" u="sng" dirty="0" smtClean="0">
                <a:solidFill>
                  <a:srgbClr val="002060"/>
                </a:solidFill>
              </a:rPr>
              <a:t>strana 157</a:t>
            </a:r>
            <a:r>
              <a:rPr lang="sr-Latn-RS" dirty="0" smtClean="0">
                <a:solidFill>
                  <a:srgbClr val="002060"/>
                </a:solidFill>
              </a:rPr>
              <a:t>, zadaci: </a:t>
            </a:r>
            <a:r>
              <a:rPr lang="sr-Latn-RS" dirty="0" smtClean="0">
                <a:solidFill>
                  <a:srgbClr val="C00000"/>
                </a:solidFill>
              </a:rPr>
              <a:t>154. i 160.</a:t>
            </a: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                         </a:t>
            </a:r>
            <a:r>
              <a:rPr lang="sr-Latn-RS" u="sng" dirty="0" smtClean="0">
                <a:solidFill>
                  <a:srgbClr val="002060"/>
                </a:solidFill>
              </a:rPr>
              <a:t>strana 158</a:t>
            </a:r>
            <a:r>
              <a:rPr lang="sr-Latn-RS" dirty="0" smtClean="0">
                <a:solidFill>
                  <a:srgbClr val="002060"/>
                </a:solidFill>
              </a:rPr>
              <a:t>, zadaci: </a:t>
            </a:r>
            <a:r>
              <a:rPr lang="sr-Latn-RS" dirty="0" smtClean="0">
                <a:solidFill>
                  <a:srgbClr val="C00000"/>
                </a:solidFill>
              </a:rPr>
              <a:t>164. i 165.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5008" y="5643578"/>
            <a:ext cx="428628" cy="285752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858016" y="5643578"/>
            <a:ext cx="428628" cy="28575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7429520" y="5643578"/>
            <a:ext cx="428628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286512" y="5643578"/>
            <a:ext cx="428628" cy="2857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3368A7-7DE6-486D-B042-03A6D67ABB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 advTm="10000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408890" cy="64294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u="sng" dirty="0" smtClean="0"/>
              <a:t>Uputstvo za izradu domaćeg zadatka: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sr-Latn-RS" dirty="0" smtClean="0"/>
              <a:t>oštovani učenici,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Vaš domaći zadatak radite u svojim sveskama,</a:t>
            </a:r>
          </a:p>
          <a:p>
            <a:pPr>
              <a:buNone/>
            </a:pPr>
            <a:r>
              <a:rPr lang="sr-Latn-RS" dirty="0" smtClean="0"/>
              <a:t>postupno, pregledno i precizno. </a:t>
            </a:r>
          </a:p>
          <a:p>
            <a:pPr>
              <a:buNone/>
            </a:pPr>
            <a:r>
              <a:rPr lang="sr-Latn-RS" dirty="0" smtClean="0"/>
              <a:t>Po završetku slikajte svoj rad i slike pošaljite na mail. </a:t>
            </a:r>
          </a:p>
          <a:p>
            <a:pPr>
              <a:buNone/>
            </a:pPr>
            <a:r>
              <a:rPr lang="sr-Latn-RS" dirty="0" smtClean="0"/>
              <a:t>      Vaše domaće radove ću pregledati i formativno (opisno) </a:t>
            </a:r>
            <a:r>
              <a:rPr lang="sr-Latn-RS" dirty="0" smtClean="0"/>
              <a:t>oceniti </a:t>
            </a:r>
            <a:r>
              <a:rPr lang="sr-Latn-RS" dirty="0" smtClean="0"/>
              <a:t>i ukazati vam na čemu treba raditi više, ukoliko </a:t>
            </a:r>
            <a:r>
              <a:rPr lang="sr-Latn-RS" dirty="0" smtClean="0"/>
              <a:t>ima potrebe za tim.</a:t>
            </a:r>
            <a:endParaRPr lang="sr-Latn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Rok za slanje domaćeg zadatka je </a:t>
            </a:r>
          </a:p>
          <a:p>
            <a:pPr>
              <a:buNone/>
            </a:pPr>
            <a:r>
              <a:rPr lang="sr-Latn-RS" dirty="0" smtClean="0"/>
              <a:t>subota, </a:t>
            </a:r>
            <a:r>
              <a:rPr lang="sr-Latn-RS" b="1" u="sng" dirty="0" smtClean="0">
                <a:solidFill>
                  <a:srgbClr val="00B0F0"/>
                </a:solidFill>
              </a:rPr>
              <a:t>28.03.2020</a:t>
            </a:r>
            <a:r>
              <a:rPr lang="sr-Latn-RS" dirty="0" smtClean="0">
                <a:solidFill>
                  <a:srgbClr val="00B0F0"/>
                </a:solidFill>
              </a:rPr>
              <a:t>.</a:t>
            </a:r>
            <a:r>
              <a:rPr lang="sr-Latn-RS" dirty="0" smtClean="0"/>
              <a:t> do </a:t>
            </a:r>
            <a:r>
              <a:rPr lang="sr-Latn-RS" b="1" dirty="0" smtClean="0">
                <a:solidFill>
                  <a:srgbClr val="00B0F0"/>
                </a:solidFill>
              </a:rPr>
              <a:t>16 časova.</a:t>
            </a:r>
          </a:p>
          <a:p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428596" y="2357430"/>
            <a:ext cx="500066" cy="214314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428596" y="3786190"/>
            <a:ext cx="500066" cy="214314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428596" y="5500702"/>
            <a:ext cx="500066" cy="214314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6929454" y="5857892"/>
            <a:ext cx="642942" cy="357190"/>
          </a:xfrm>
          <a:prstGeom prst="stripedRightArrow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6000760" y="5857892"/>
            <a:ext cx="642942" cy="357190"/>
          </a:xfrm>
          <a:prstGeom prst="striped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>
            <a:off x="7786710" y="5857892"/>
            <a:ext cx="642942" cy="357190"/>
          </a:xfrm>
          <a:prstGeom prst="striped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3368A7-7DE6-486D-B042-03A6D67ABB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 advTm="10000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215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Latn-R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Ostanite zdravi, nasmejani i raspoloženi .  .  .</a:t>
            </a:r>
          </a:p>
          <a:p>
            <a:pPr>
              <a:buNone/>
            </a:pPr>
            <a:r>
              <a:rPr lang="sr-Latn-R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sr-Latn-RS" u="sng" dirty="0" smtClean="0">
                <a:ln>
                  <a:solidFill>
                    <a:srgbClr val="FF000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Čuvajte zdravlje</a:t>
            </a:r>
            <a:r>
              <a:rPr lang="sr-Latn-RS" dirty="0" smtClean="0">
                <a:ln>
                  <a:solidFill>
                    <a:srgbClr val="FF000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             </a:t>
            </a:r>
            <a:r>
              <a:rPr lang="sr-Latn-RS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</a:t>
            </a:r>
            <a:r>
              <a:rPr lang="sr-Latn-RS" u="sng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ne </a:t>
            </a:r>
            <a:r>
              <a:rPr lang="sr-Latn-RS" u="sng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zaboravite </a:t>
            </a:r>
            <a:r>
              <a:rPr lang="sr-Latn-RS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</a:t>
            </a:r>
            <a:endParaRPr lang="sr-Latn-RS" u="sng" dirty="0" smtClean="0">
              <a:ln>
                <a:solidFill>
                  <a:srgbClr val="92D050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Latn-RS" i="1" dirty="0" smtClean="0">
                <a:ln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 </a:t>
            </a:r>
          </a:p>
          <a:p>
            <a:pPr>
              <a:buNone/>
            </a:pPr>
            <a:r>
              <a:rPr lang="sr-Latn-RS" i="1" dirty="0" smtClean="0">
                <a:ln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Latn-RS" i="1" dirty="0" smtClean="0">
                <a:ln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</a:t>
            </a:r>
            <a:r>
              <a:rPr lang="sr-Latn-RS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#ostanikodkuće</a:t>
            </a:r>
          </a:p>
          <a:p>
            <a:pPr>
              <a:buNone/>
            </a:pPr>
            <a:r>
              <a:rPr lang="sr-Latn-RS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Latn-RS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#kodkućenasigurnom</a:t>
            </a:r>
            <a:endParaRPr lang="en-US" i="1" u="sng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3500430" y="1357298"/>
            <a:ext cx="1071570" cy="857256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93239">
            <a:off x="1064757" y="2475474"/>
            <a:ext cx="2756050" cy="3649974"/>
          </a:xfrm>
          <a:prstGeom prst="roundRect">
            <a:avLst>
              <a:gd name="adj" fmla="val 16667"/>
            </a:avLst>
          </a:prstGeom>
          <a:ln>
            <a:solidFill>
              <a:srgbClr val="92D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Cloud Callout 5"/>
          <p:cNvSpPr/>
          <p:nvPr/>
        </p:nvSpPr>
        <p:spPr>
          <a:xfrm rot="20999956">
            <a:off x="5032368" y="3756002"/>
            <a:ext cx="3143272" cy="228601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dirty="0" smtClean="0">
                <a:solidFill>
                  <a:schemeClr val="accent2">
                    <a:lumMod val="50000"/>
                  </a:schemeClr>
                </a:solidFill>
              </a:rPr>
              <a:t>Srdačan pozdrav,</a:t>
            </a:r>
          </a:p>
          <a:p>
            <a:pPr algn="ctr"/>
            <a:r>
              <a:rPr lang="sr-Latn-RS" sz="2000" dirty="0" smtClean="0">
                <a:solidFill>
                  <a:schemeClr val="accent2">
                    <a:lumMod val="50000"/>
                  </a:schemeClr>
                </a:solidFill>
              </a:rPr>
              <a:t>vaše nastavnice 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sr-Latn-RS" sz="2000" dirty="0" smtClean="0">
                <a:solidFill>
                  <a:schemeClr val="accent2">
                    <a:lumMod val="50000"/>
                  </a:schemeClr>
                </a:solidFill>
              </a:rPr>
              <a:t>rija i Jovana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3368A7-7DE6-486D-B042-03A6D67ABB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</TotalTime>
  <Words>219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Median</vt:lpstr>
      <vt:lpstr>Equation</vt:lpstr>
      <vt:lpstr>Document</vt:lpstr>
      <vt:lpstr>Jednačine sa sabiranjem i oduzimanjem razlomaka -vežbanje-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Jednačine sa sabiranjem i oduzimanjem razlomaka -vežbanje-</dc:title>
  <dc:creator>Marija</dc:creator>
  <cp:lastModifiedBy>Marija</cp:lastModifiedBy>
  <cp:revision>13</cp:revision>
  <dcterms:created xsi:type="dcterms:W3CDTF">2020-03-26T13:42:59Z</dcterms:created>
  <dcterms:modified xsi:type="dcterms:W3CDTF">2020-03-26T20:43:17Z</dcterms:modified>
</cp:coreProperties>
</file>